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  <p:sldMasterId id="2147483852" r:id="rId3"/>
  </p:sldMasterIdLst>
  <p:notesMasterIdLst>
    <p:notesMasterId r:id="rId21"/>
  </p:notesMasterIdLst>
  <p:sldIdLst>
    <p:sldId id="287" r:id="rId4"/>
    <p:sldId id="278" r:id="rId5"/>
    <p:sldId id="288" r:id="rId6"/>
    <p:sldId id="257" r:id="rId7"/>
    <p:sldId id="280" r:id="rId8"/>
    <p:sldId id="289" r:id="rId9"/>
    <p:sldId id="267" r:id="rId10"/>
    <p:sldId id="281" r:id="rId11"/>
    <p:sldId id="268" r:id="rId12"/>
    <p:sldId id="295" r:id="rId13"/>
    <p:sldId id="282" r:id="rId14"/>
    <p:sldId id="291" r:id="rId15"/>
    <p:sldId id="283" r:id="rId16"/>
    <p:sldId id="297" r:id="rId17"/>
    <p:sldId id="293" r:id="rId18"/>
    <p:sldId id="294" r:id="rId19"/>
    <p:sldId id="290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FF"/>
    <a:srgbClr val="4D7354"/>
    <a:srgbClr val="A50021"/>
    <a:srgbClr val="E8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91" d="100"/>
          <a:sy n="91" d="100"/>
        </p:scale>
        <p:origin x="-1066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Спортивные и физкультурные мероприятия, проведенные в рамках государственного задания, учредителя (47)</c:v>
                </c:pt>
                <c:pt idx="1">
                  <c:v>Спортивные и физкультурные мероприятий, проведенные  на платной основе (43)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40454343456789"/>
          <c:y val="9.1703023988325624E-2"/>
          <c:w val="0.34259545656543211"/>
          <c:h val="0.81659395202334872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международные</c:v>
                </c:pt>
                <c:pt idx="1">
                  <c:v>всероссийские</c:v>
                </c:pt>
                <c:pt idx="2">
                  <c:v>областные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3842432"/>
        <c:axId val="133857664"/>
      </c:barChart>
      <c:catAx>
        <c:axId val="13384243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857664"/>
        <c:crosses val="autoZero"/>
        <c:auto val="1"/>
        <c:lblAlgn val="ctr"/>
        <c:lblOffset val="100"/>
        <c:noMultiLvlLbl val="0"/>
      </c:catAx>
      <c:valAx>
        <c:axId val="133857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84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международные</c:v>
                </c:pt>
                <c:pt idx="1">
                  <c:v>всероссийские</c:v>
                </c:pt>
                <c:pt idx="2">
                  <c:v>областные </c:v>
                </c:pt>
                <c:pt idx="3">
                  <c:v>корпоративные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24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3906816"/>
        <c:axId val="133908352"/>
      </c:barChart>
      <c:catAx>
        <c:axId val="1339068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33908352"/>
        <c:crosses val="autoZero"/>
        <c:auto val="1"/>
        <c:lblAlgn val="ctr"/>
        <c:lblOffset val="100"/>
        <c:noMultiLvlLbl val="0"/>
      </c:catAx>
      <c:valAx>
        <c:axId val="13390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90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20448-864C-4B91-9375-0C1C49E5888F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A529B-A115-41D2-B125-15A807A0C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529B-A115-41D2-B125-15A807A0CF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2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81116"/>
      </p:ext>
    </p:extLst>
  </p:cSld>
  <p:clrMapOvr>
    <a:masterClrMapping/>
  </p:clrMapOvr>
  <p:transition spd="slow" advClick="0" advTm="6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27648"/>
      </p:ext>
    </p:extLst>
  </p:cSld>
  <p:clrMapOvr>
    <a:masterClrMapping/>
  </p:clrMapOvr>
  <p:transition spd="slow" advClick="0" advTm="6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41202"/>
      </p:ext>
    </p:extLst>
  </p:cSld>
  <p:clrMapOvr>
    <a:masterClrMapping/>
  </p:clrMapOvr>
  <p:transition spd="slow" advClick="0" advTm="6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08130"/>
      </p:ext>
    </p:extLst>
  </p:cSld>
  <p:clrMapOvr>
    <a:masterClrMapping/>
  </p:clrMapOvr>
  <p:transition spd="slow" advClick="0" advTm="6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76317"/>
      </p:ext>
    </p:extLst>
  </p:cSld>
  <p:clrMapOvr>
    <a:masterClrMapping/>
  </p:clrMapOvr>
  <p:transition spd="slow" advClick="0" advTm="6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5669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85047"/>
      </p:ext>
    </p:extLst>
  </p:cSld>
  <p:clrMapOvr>
    <a:masterClrMapping/>
  </p:clrMapOvr>
  <p:transition spd="slow" advClick="0" advTm="6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83452"/>
      </p:ext>
    </p:extLst>
  </p:cSld>
  <p:clrMapOvr>
    <a:masterClrMapping/>
  </p:clrMapOvr>
  <p:transition spd="slow" advClick="0" advTm="6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20828"/>
      </p:ext>
    </p:extLst>
  </p:cSld>
  <p:clrMapOvr>
    <a:masterClrMapping/>
  </p:clrMapOvr>
  <p:transition spd="slow" advClick="0" advTm="6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90592"/>
      </p:ext>
    </p:extLst>
  </p:cSld>
  <p:clrMapOvr>
    <a:masterClrMapping/>
  </p:clrMapOvr>
  <p:transition spd="slow" advClick="0" advTm="6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92616"/>
      </p:ext>
    </p:extLst>
  </p:cSld>
  <p:clrMapOvr>
    <a:masterClrMapping/>
  </p:clrMapOvr>
  <p:transition spd="slow" advClick="0" advTm="6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1168"/>
      </p:ext>
    </p:extLst>
  </p:cSld>
  <p:clrMapOvr>
    <a:masterClrMapping/>
  </p:clrMapOvr>
  <p:transition spd="slow" advClick="0" advTm="6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2053818"/>
      </p:ext>
    </p:extLst>
  </p:cSld>
  <p:clrMapOvr>
    <a:masterClrMapping/>
  </p:clrMapOvr>
  <p:transition spd="slow" advClick="0" advTm="6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74239"/>
      </p:ext>
    </p:extLst>
  </p:cSld>
  <p:clrMapOvr>
    <a:masterClrMapping/>
  </p:clrMapOvr>
  <p:transition spd="slow" advClick="0" advTm="6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1741"/>
      </p:ext>
    </p:extLst>
  </p:cSld>
  <p:clrMapOvr>
    <a:masterClrMapping/>
  </p:clrMapOvr>
  <p:transition spd="slow" advClick="0" advTm="6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23591"/>
      </p:ext>
    </p:extLst>
  </p:cSld>
  <p:clrMapOvr>
    <a:masterClrMapping/>
  </p:clrMapOvr>
  <p:transition spd="slow" advClick="0" advTm="6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66669"/>
      </p:ext>
    </p:extLst>
  </p:cSld>
  <p:clrMapOvr>
    <a:masterClrMapping/>
  </p:clrMapOvr>
  <p:transition spd="slow" advClick="0" advTm="6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50892"/>
      </p:ext>
    </p:extLst>
  </p:cSld>
  <p:clrMapOvr>
    <a:masterClrMapping/>
  </p:clrMapOvr>
  <p:transition spd="slow" advClick="0" advTm="6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96698"/>
      </p:ext>
    </p:extLst>
  </p:cSld>
  <p:clrMapOvr>
    <a:masterClrMapping/>
  </p:clrMapOvr>
  <p:transition spd="slow" advClick="0" advTm="6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00327"/>
      </p:ext>
    </p:extLst>
  </p:cSld>
  <p:clrMapOvr>
    <a:masterClrMapping/>
  </p:clrMapOvr>
  <p:transition spd="slow" advClick="0" advTm="6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58647"/>
      </p:ext>
    </p:extLst>
  </p:cSld>
  <p:clrMapOvr>
    <a:masterClrMapping/>
  </p:clrMapOvr>
  <p:transition spd="slow" advClick="0" advTm="6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08094"/>
      </p:ext>
    </p:extLst>
  </p:cSld>
  <p:clrMapOvr>
    <a:masterClrMapping/>
  </p:clrMapOvr>
  <p:transition spd="slow" advClick="0" advTm="6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1671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5495"/>
      </p:ext>
    </p:extLst>
  </p:cSld>
  <p:clrMapOvr>
    <a:masterClrMapping/>
  </p:clrMapOvr>
  <p:transition spd="slow" advClick="0" advTm="6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53849"/>
      </p:ext>
    </p:extLst>
  </p:cSld>
  <p:clrMapOvr>
    <a:masterClrMapping/>
  </p:clrMapOvr>
  <p:transition spd="slow" advClick="0" advTm="6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24532"/>
      </p:ext>
    </p:extLst>
  </p:cSld>
  <p:clrMapOvr>
    <a:masterClrMapping/>
  </p:clrMapOvr>
  <p:transition spd="slow" advClick="0" advTm="6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4346"/>
      </p:ext>
    </p:extLst>
  </p:cSld>
  <p:clrMapOvr>
    <a:masterClrMapping/>
  </p:clrMapOvr>
  <p:transition spd="slow" advClick="0" advTm="6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49833"/>
      </p:ext>
    </p:extLst>
  </p:cSld>
  <p:clrMapOvr>
    <a:masterClrMapping/>
  </p:clrMapOvr>
  <p:transition spd="slow" advClick="0" advTm="6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6874"/>
      </p:ext>
    </p:extLst>
  </p:cSld>
  <p:clrMapOvr>
    <a:masterClrMapping/>
  </p:clrMapOvr>
  <p:transition spd="slow" advClick="0" advTm="6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86562"/>
      </p:ext>
    </p:extLst>
  </p:cSld>
  <p:clrMapOvr>
    <a:masterClrMapping/>
  </p:clrMapOvr>
  <p:transition spd="slow" advClick="0" advTm="6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32020"/>
      </p:ext>
    </p:extLst>
  </p:cSld>
  <p:clrMapOvr>
    <a:masterClrMapping/>
  </p:clrMapOvr>
  <p:transition spd="slow" advClick="0" advTm="6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12868"/>
      </p:ext>
    </p:extLst>
  </p:cSld>
  <p:clrMapOvr>
    <a:masterClrMapping/>
  </p:clrMapOvr>
  <p:transition spd="slow" advClick="0" advTm="6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4266872"/>
      </p:ext>
    </p:extLst>
  </p:cSld>
  <p:clrMapOvr>
    <a:masterClrMapping/>
  </p:clrMapOvr>
  <p:transition spd="slow" advClick="0" advTm="6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2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Click="0" advTm="6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2/28/2017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6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 advTm="6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 advClick="0" advTm="6000">
    <p:randomBar dir="vert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s://vk.com/lightfitness72" TargetMode="External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12" Type="http://schemas.openxmlformats.org/officeDocument/2006/relationships/hyperlink" Target="mailto:light.fitness@mai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1.wdp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50.emf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k-centr@inbox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kos-sk-centr@yandex.ru" TargetMode="External"/><Relationship Id="rId5" Type="http://schemas.openxmlformats.org/officeDocument/2006/relationships/hyperlink" Target="mailto:sk-centr-ok@yandex.ru" TargetMode="External"/><Relationship Id="rId4" Type="http://schemas.openxmlformats.org/officeDocument/2006/relationships/hyperlink" Target="mailto:gusev2221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575786" y="548680"/>
            <a:ext cx="6769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Департамент по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спорту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Тюменской области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1341438"/>
            <a:ext cx="93249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автономное учреждение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Тюменской области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«Дирекция эксплуатации и содержания спортивных объектов»</a:t>
            </a: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(ГАУ ТО </a:t>
            </a:r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«ДЭССО»)</a:t>
            </a: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63927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ТК\Desktop\для мини-сайта\Фитнес центр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24612" r="27329" b="21272"/>
          <a:stretch/>
        </p:blipFill>
        <p:spPr bwMode="auto">
          <a:xfrm>
            <a:off x="179512" y="0"/>
            <a:ext cx="2664296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15" y="3138421"/>
            <a:ext cx="1238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49658"/>
            <a:ext cx="1238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1" y="3138422"/>
            <a:ext cx="1238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5374"/>
            <a:ext cx="1238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9852" y="100419"/>
            <a:ext cx="57246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Фитнес-центр </a:t>
            </a:r>
            <a:r>
              <a:rPr lang="ru-RU" sz="2000" dirty="0"/>
              <a:t>«</a:t>
            </a:r>
            <a:r>
              <a:rPr lang="ru-RU" sz="2000" dirty="0" err="1"/>
              <a:t>Light</a:t>
            </a:r>
            <a:r>
              <a:rPr lang="ru-RU" sz="2000" dirty="0"/>
              <a:t>-FITNESS</a:t>
            </a:r>
            <a:r>
              <a:rPr lang="ru-RU" sz="2000" dirty="0" smtClean="0"/>
              <a:t>»</a:t>
            </a:r>
            <a:endParaRPr lang="ru-RU" sz="2000" dirty="0"/>
          </a:p>
          <a:p>
            <a:endParaRPr lang="ru-RU" sz="1100" dirty="0"/>
          </a:p>
          <a:p>
            <a:pPr algn="just"/>
            <a:endParaRPr lang="ru-RU" sz="1100" dirty="0" smtClean="0"/>
          </a:p>
          <a:p>
            <a:pPr algn="just"/>
            <a:endParaRPr lang="ru-RU" sz="1100" dirty="0"/>
          </a:p>
          <a:p>
            <a:pPr algn="just"/>
            <a:r>
              <a:rPr lang="ru-RU" sz="1400" dirty="0" smtClean="0"/>
              <a:t>Фитнес-центр </a:t>
            </a:r>
            <a:r>
              <a:rPr lang="ru-RU" sz="1400" dirty="0"/>
              <a:t>«</a:t>
            </a:r>
            <a:r>
              <a:rPr lang="ru-RU" sz="1400" dirty="0" err="1"/>
              <a:t>Light</a:t>
            </a:r>
            <a:r>
              <a:rPr lang="ru-RU" sz="1400" dirty="0"/>
              <a:t>-FITNESS» </a:t>
            </a:r>
            <a:r>
              <a:rPr lang="ru-RU" sz="1400" dirty="0" smtClean="0"/>
              <a:t>- последние </a:t>
            </a:r>
            <a:r>
              <a:rPr lang="ru-RU" sz="1400" dirty="0"/>
              <a:t>тенденции фитнеса</a:t>
            </a:r>
          </a:p>
          <a:p>
            <a:pPr algn="just"/>
            <a:r>
              <a:rPr lang="ru-RU" sz="1400" dirty="0" smtClean="0"/>
              <a:t>- Оборудованный </a:t>
            </a:r>
            <a:r>
              <a:rPr lang="ru-RU" sz="1400" dirty="0"/>
              <a:t>по последним технологиям тренажёрный зал,</a:t>
            </a:r>
          </a:p>
          <a:p>
            <a:pPr algn="just"/>
            <a:r>
              <a:rPr lang="ru-RU" sz="1400" dirty="0"/>
              <a:t>- огромный выбор программ по мягкому фитнесу (йога, </a:t>
            </a:r>
            <a:r>
              <a:rPr lang="ru-RU" sz="1400" dirty="0" err="1"/>
              <a:t>калланетик</a:t>
            </a:r>
            <a:r>
              <a:rPr lang="ru-RU" sz="1400" dirty="0"/>
              <a:t>, </a:t>
            </a:r>
            <a:r>
              <a:rPr lang="ru-RU" sz="1400" dirty="0" err="1"/>
              <a:t>стрейчинг</a:t>
            </a:r>
            <a:r>
              <a:rPr lang="ru-RU" sz="1400" dirty="0"/>
              <a:t>, </a:t>
            </a:r>
            <a:r>
              <a:rPr lang="ru-RU" sz="1400" dirty="0" err="1" smtClean="0"/>
              <a:t>изотон</a:t>
            </a:r>
            <a:r>
              <a:rPr lang="ru-RU" sz="1400" dirty="0" smtClean="0"/>
              <a:t>)</a:t>
            </a:r>
            <a:endParaRPr lang="ru-RU" sz="1400" dirty="0"/>
          </a:p>
          <a:p>
            <a:pPr algn="just"/>
            <a:r>
              <a:rPr lang="ru-RU" sz="1400" dirty="0" smtClean="0"/>
              <a:t>- активные </a:t>
            </a:r>
            <a:r>
              <a:rPr lang="ru-RU" sz="1400" dirty="0"/>
              <a:t>фитнес-программы (танцевальные стили и направления аэробики),</a:t>
            </a:r>
          </a:p>
          <a:p>
            <a:pPr algn="just"/>
            <a:r>
              <a:rPr lang="ru-RU" sz="1400" dirty="0" smtClean="0"/>
              <a:t>- функциональный </a:t>
            </a:r>
            <a:r>
              <a:rPr lang="ru-RU" sz="1400" dirty="0"/>
              <a:t>тренинг</a:t>
            </a:r>
          </a:p>
          <a:p>
            <a:pPr algn="just"/>
            <a:r>
              <a:rPr lang="ru-RU" sz="1400" dirty="0" smtClean="0"/>
              <a:t>- восточные </a:t>
            </a:r>
            <a:r>
              <a:rPr lang="ru-RU" sz="1400" dirty="0"/>
              <a:t>единоборства (тайский бокс, </a:t>
            </a:r>
            <a:r>
              <a:rPr lang="ru-RU" sz="1400" dirty="0" err="1" smtClean="0"/>
              <a:t>кудо</a:t>
            </a:r>
            <a:r>
              <a:rPr lang="ru-RU" sz="1400" dirty="0" smtClean="0"/>
              <a:t>)</a:t>
            </a:r>
          </a:p>
          <a:p>
            <a:pPr algn="just"/>
            <a:r>
              <a:rPr lang="ru-RU" sz="1400" dirty="0" smtClean="0"/>
              <a:t>-  </a:t>
            </a:r>
            <a:r>
              <a:rPr lang="ru-RU" sz="1400" dirty="0" err="1" smtClean="0"/>
              <a:t>Кроссфит</a:t>
            </a:r>
            <a:endParaRPr lang="ru-RU" sz="1400" dirty="0"/>
          </a:p>
          <a:p>
            <a:pPr algn="just"/>
            <a:r>
              <a:rPr lang="ru-RU" sz="1400" dirty="0" smtClean="0"/>
              <a:t>- занятия </a:t>
            </a:r>
            <a:r>
              <a:rPr lang="ru-RU" sz="1400" dirty="0"/>
              <a:t>для детей любого возраста: </a:t>
            </a:r>
            <a:r>
              <a:rPr lang="ru-RU" sz="1400" dirty="0" smtClean="0"/>
              <a:t>детская </a:t>
            </a:r>
            <a:r>
              <a:rPr lang="ru-RU" sz="1400" dirty="0"/>
              <a:t>гимнастика для детей от 3 лет, детская фитнес-йога</a:t>
            </a:r>
          </a:p>
          <a:p>
            <a:pPr algn="just"/>
            <a:endParaRPr lang="ru-RU" sz="11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67" y="4734364"/>
            <a:ext cx="1238250" cy="91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2780540" cy="208540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671154" cy="18574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3696" y="3971329"/>
            <a:ext cx="3990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Наши контакты:</a:t>
            </a:r>
          </a:p>
          <a:p>
            <a:r>
              <a:rPr lang="ru-RU" sz="1400" dirty="0" err="1"/>
              <a:t>г.Тюмень</a:t>
            </a:r>
            <a:r>
              <a:rPr lang="ru-RU" sz="1400" dirty="0"/>
              <a:t>, улица </a:t>
            </a:r>
            <a:r>
              <a:rPr lang="ru-RU" sz="1400" dirty="0" smtClean="0"/>
              <a:t>Луначарского, 12</a:t>
            </a:r>
            <a:r>
              <a:rPr lang="ru-RU" sz="1400" dirty="0"/>
              <a:t>, Легкоатлетический манеж.</a:t>
            </a:r>
          </a:p>
          <a:p>
            <a:endParaRPr lang="ru-RU" sz="1400" dirty="0" smtClean="0"/>
          </a:p>
          <a:p>
            <a:r>
              <a:rPr lang="ru-RU" sz="1400" dirty="0" smtClean="0"/>
              <a:t>Тел</a:t>
            </a:r>
            <a:r>
              <a:rPr lang="ru-RU" sz="1400" dirty="0"/>
              <a:t>: 8 (3452) </a:t>
            </a:r>
            <a:r>
              <a:rPr lang="ru-RU" sz="1400" dirty="0" smtClean="0"/>
              <a:t>565692</a:t>
            </a:r>
          </a:p>
          <a:p>
            <a:r>
              <a:rPr lang="ru-RU" sz="1400" dirty="0" smtClean="0"/>
              <a:t>Электронная почта:  </a:t>
            </a:r>
            <a:r>
              <a:rPr lang="ru-RU" sz="1400" dirty="0" smtClean="0">
                <a:hlinkClick r:id="rId12"/>
              </a:rPr>
              <a:t>light.fitness@mail.ru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Официальная </a:t>
            </a:r>
            <a:r>
              <a:rPr lang="ru-RU" sz="1400" dirty="0"/>
              <a:t>группа </a:t>
            </a:r>
            <a:r>
              <a:rPr lang="ru-RU" sz="1400" dirty="0" err="1"/>
              <a:t>вКонтакте</a:t>
            </a:r>
            <a:r>
              <a:rPr lang="ru-RU" sz="1400" dirty="0"/>
              <a:t>: </a:t>
            </a:r>
            <a:r>
              <a:rPr lang="ru-RU" sz="1400" dirty="0">
                <a:hlinkClick r:id="rId13"/>
              </a:rPr>
              <a:t>https://</a:t>
            </a:r>
            <a:r>
              <a:rPr lang="ru-RU" sz="1400" dirty="0" smtClean="0">
                <a:hlinkClick r:id="rId13"/>
              </a:rPr>
              <a:t>vk.com/lightfitness72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34888674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/>
          <a:stretch/>
        </p:blipFill>
        <p:spPr bwMode="auto">
          <a:xfrm>
            <a:off x="251520" y="980728"/>
            <a:ext cx="8568952" cy="410445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Спортивно-оздоровительный комплекс «Здоровье»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8104" y="5373216"/>
            <a:ext cx="3543592" cy="1169551"/>
          </a:xfrm>
          <a:prstGeom prst="rect">
            <a:avLst/>
          </a:prstGeom>
          <a:solidFill>
            <a:srgbClr val="81DEFF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Адрес</a:t>
            </a:r>
            <a:r>
              <a:rPr lang="ru-RU" sz="1400" dirty="0"/>
              <a:t>: </a:t>
            </a:r>
            <a:r>
              <a:rPr lang="ru-RU" sz="1400" dirty="0" err="1"/>
              <a:t>г.Тюмень</a:t>
            </a:r>
            <a:r>
              <a:rPr lang="ru-RU" sz="1400" dirty="0"/>
              <a:t>, </a:t>
            </a:r>
            <a:r>
              <a:rPr lang="ru-RU" sz="1400" dirty="0" err="1"/>
              <a:t>ул.Газовиков</a:t>
            </a:r>
            <a:r>
              <a:rPr lang="ru-RU" sz="1400" dirty="0"/>
              <a:t>, 11 </a:t>
            </a:r>
            <a:endParaRPr lang="ru-RU" sz="1400" dirty="0" smtClean="0"/>
          </a:p>
          <a:p>
            <a:r>
              <a:rPr lang="ru-RU" sz="1400" dirty="0" smtClean="0"/>
              <a:t>Телефон </a:t>
            </a:r>
            <a:r>
              <a:rPr lang="ru-RU" sz="1400" dirty="0"/>
              <a:t>администратора: </a:t>
            </a:r>
            <a:endParaRPr lang="ru-RU" sz="1400" dirty="0" smtClean="0"/>
          </a:p>
          <a:p>
            <a:r>
              <a:rPr lang="ru-RU" sz="1400" dirty="0" smtClean="0"/>
              <a:t>(</a:t>
            </a:r>
            <a:r>
              <a:rPr lang="ru-RU" sz="1400" dirty="0"/>
              <a:t>3452) 25-57-48, </a:t>
            </a:r>
            <a:r>
              <a:rPr lang="ru-RU" sz="1400" dirty="0" smtClean="0"/>
              <a:t>25-58-45 </a:t>
            </a:r>
            <a:endParaRPr lang="ru-RU" sz="1400" dirty="0"/>
          </a:p>
          <a:p>
            <a:r>
              <a:rPr lang="ru-RU" sz="1400" dirty="0" smtClean="0"/>
              <a:t>Режим </a:t>
            </a:r>
            <a:r>
              <a:rPr lang="ru-RU" sz="1400" dirty="0"/>
              <a:t>работы: </a:t>
            </a:r>
            <a:endParaRPr lang="ru-RU" sz="1400" dirty="0" smtClean="0"/>
          </a:p>
          <a:p>
            <a:r>
              <a:rPr lang="ru-RU" sz="1400" dirty="0" smtClean="0"/>
              <a:t>ежедневно </a:t>
            </a:r>
            <a:r>
              <a:rPr lang="ru-RU" sz="1400" dirty="0"/>
              <a:t>с 08.00-23.00 </a:t>
            </a:r>
            <a:endParaRPr lang="ru-RU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843" y="4797152"/>
            <a:ext cx="4924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СОК «Здоровье» является единственным специализированным центром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спорта </a:t>
            </a:r>
            <a:r>
              <a:rPr lang="ru-RU" sz="1400" b="1" dirty="0">
                <a:solidFill>
                  <a:srgbClr val="C00000"/>
                </a:solidFill>
              </a:rPr>
              <a:t>и отдыха жителей заречной части города Тюмени, </a:t>
            </a:r>
            <a:r>
              <a:rPr lang="ru-RU" sz="1400" b="1" dirty="0" smtClean="0">
                <a:solidFill>
                  <a:srgbClr val="C00000"/>
                </a:solidFill>
              </a:rPr>
              <a:t>предоставляющий </a:t>
            </a:r>
            <a:r>
              <a:rPr lang="ru-RU" sz="1400" b="1" dirty="0">
                <a:solidFill>
                  <a:srgbClr val="C00000"/>
                </a:solidFill>
              </a:rPr>
              <a:t>комплексный набор услуг </a:t>
            </a:r>
            <a:r>
              <a:rPr lang="ru-RU" sz="1400" b="1" dirty="0" smtClean="0">
                <a:solidFill>
                  <a:srgbClr val="C00000"/>
                </a:solidFill>
              </a:rPr>
              <a:t>по </a:t>
            </a:r>
            <a:r>
              <a:rPr lang="ru-RU" sz="1400" b="1" dirty="0">
                <a:solidFill>
                  <a:srgbClr val="C00000"/>
                </a:solidFill>
              </a:rPr>
              <a:t>занятию различными видами спорта,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проведения </a:t>
            </a:r>
            <a:r>
              <a:rPr lang="ru-RU" sz="1400" b="1" dirty="0">
                <a:solidFill>
                  <a:srgbClr val="C00000"/>
                </a:solidFill>
              </a:rPr>
              <a:t>тренировок и соревнований.</a:t>
            </a:r>
          </a:p>
        </p:txBody>
      </p:sp>
    </p:spTree>
    <p:extLst>
      <p:ext uri="{BB962C8B-B14F-4D97-AF65-F5344CB8AC3E}">
        <p14:creationId xmlns:p14="http://schemas.microsoft.com/office/powerpoint/2010/main" val="3701280298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2270" y="188640"/>
            <a:ext cx="8136904" cy="36933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Услуги Спортивно-оздоровительного комплекса «Здоровье»:</a:t>
            </a:r>
            <a:endParaRPr lang="ru-RU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035" y="692696"/>
            <a:ext cx="310609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Зал спортивных игр </a:t>
            </a:r>
            <a:r>
              <a:rPr lang="ru-RU" sz="1200" dirty="0" smtClean="0"/>
              <a:t>используется </a:t>
            </a:r>
            <a:r>
              <a:rPr lang="ru-RU" sz="1200" dirty="0"/>
              <a:t>для проведения спортивных  мероприятий по различным видам спорта разного уровня, для проведения тренировок </a:t>
            </a:r>
            <a:endParaRPr lang="ru-RU" sz="1200" dirty="0" smtClean="0"/>
          </a:p>
          <a:p>
            <a:r>
              <a:rPr lang="ru-RU" sz="1200" dirty="0" smtClean="0"/>
              <a:t>по мини-футболу. </a:t>
            </a:r>
          </a:p>
          <a:p>
            <a:pPr algn="just"/>
            <a:r>
              <a:rPr lang="ru-RU" sz="1000" i="1" dirty="0" smtClean="0"/>
              <a:t>В </a:t>
            </a:r>
            <a:r>
              <a:rPr lang="ru-RU" sz="1000" i="1" dirty="0"/>
              <a:t>дневное время на базе СОК Здоровье осуществляется подготовка резерва для основной команды МФК «Тюмень». </a:t>
            </a:r>
            <a:r>
              <a:rPr lang="ru-RU" sz="1000" i="1" dirty="0" smtClean="0"/>
              <a:t>В </a:t>
            </a:r>
            <a:r>
              <a:rPr lang="ru-RU" sz="1000" i="1" dirty="0"/>
              <a:t>вечернее время с 19.30 до 23.00 часов организуются тренировочные занятия для корпоративных клиентов.</a:t>
            </a:r>
          </a:p>
          <a:p>
            <a:pPr algn="just"/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2304256" cy="190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94" y="2601937"/>
            <a:ext cx="2789854" cy="184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216" y="2740548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Малый зал </a:t>
            </a:r>
            <a:r>
              <a:rPr lang="ru-RU" sz="1200" dirty="0" smtClean="0"/>
              <a:t> предназначен </a:t>
            </a:r>
            <a:r>
              <a:rPr lang="ru-RU" sz="1200" dirty="0"/>
              <a:t>для проведения учебно-тренировочного процесса и спортивно-массовых мероприятий по волейболу детско-юношеской спортивной школы ГАУ ТО «Волейбольный клуб «Тюмень» и корпоративных команд.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21" y="692696"/>
            <a:ext cx="2735006" cy="17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28184" y="2457921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Танцевальный </a:t>
            </a:r>
            <a:r>
              <a:rPr lang="ru-RU" sz="1200" dirty="0" smtClean="0"/>
              <a:t>зал, где организованы </a:t>
            </a:r>
            <a:r>
              <a:rPr lang="ru-RU" sz="1200" dirty="0"/>
              <a:t>занятия </a:t>
            </a:r>
            <a:r>
              <a:rPr lang="ru-RU" sz="1200" dirty="0" smtClean="0"/>
              <a:t>по аэробике, детской хореографии</a:t>
            </a:r>
          </a:p>
          <a:p>
            <a:pPr algn="r"/>
            <a:r>
              <a:rPr lang="ru-RU" sz="1200" dirty="0" smtClean="0"/>
              <a:t> </a:t>
            </a:r>
            <a:r>
              <a:rPr lang="ru-RU" sz="1200" dirty="0"/>
              <a:t>и игровой </a:t>
            </a:r>
            <a:r>
              <a:rPr lang="ru-RU" sz="1200" dirty="0" err="1" smtClean="0"/>
              <a:t>стретчинг</a:t>
            </a:r>
            <a:r>
              <a:rPr lang="ru-RU" sz="1200" dirty="0"/>
              <a:t>,</a:t>
            </a:r>
            <a:endParaRPr lang="ru-RU" sz="1200" dirty="0" smtClean="0"/>
          </a:p>
          <a:p>
            <a:pPr algn="r"/>
            <a:r>
              <a:rPr lang="ru-RU" sz="1200" dirty="0" smtClean="0"/>
              <a:t>восточный </a:t>
            </a:r>
            <a:r>
              <a:rPr lang="ru-RU" sz="1200" dirty="0"/>
              <a:t>танец </a:t>
            </a:r>
            <a:endParaRPr lang="ru-RU" sz="1200" dirty="0" smtClean="0"/>
          </a:p>
          <a:p>
            <a:pPr algn="r"/>
            <a:r>
              <a:rPr lang="ru-RU" sz="1200" dirty="0" smtClean="0"/>
              <a:t>и </a:t>
            </a:r>
            <a:r>
              <a:rPr lang="ru-RU" sz="1200" dirty="0" err="1" smtClean="0"/>
              <a:t>стрип</a:t>
            </a:r>
            <a:r>
              <a:rPr lang="ru-RU" sz="1200" dirty="0" smtClean="0"/>
              <a:t>-пластика, хореография</a:t>
            </a:r>
            <a:endParaRPr lang="ru-RU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21" y="3831246"/>
            <a:ext cx="2771659" cy="168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3924" y="5632009"/>
            <a:ext cx="2843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Зал </a:t>
            </a:r>
            <a:r>
              <a:rPr lang="ru-RU" sz="1200" dirty="0" smtClean="0"/>
              <a:t>единоборств, где присутствуют </a:t>
            </a:r>
            <a:r>
              <a:rPr lang="ru-RU" sz="1200" dirty="0"/>
              <a:t>как восточные, так и современные западные школы боевых искусств: тайский бокс, айкидо, бокс, дзюдо, тхэквондо.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25743"/>
            <a:ext cx="1476672" cy="130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8731" y="5963800"/>
            <a:ext cx="2590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Тренажерный зал - силовая зона </a:t>
            </a:r>
          </a:p>
          <a:p>
            <a:pPr algn="ctr"/>
            <a:r>
              <a:rPr lang="ru-RU" sz="1200" dirty="0" smtClean="0"/>
              <a:t>и </a:t>
            </a:r>
            <a:r>
              <a:rPr lang="ru-RU" sz="1200" dirty="0" err="1" smtClean="0"/>
              <a:t>кардиозона</a:t>
            </a:r>
            <a:endParaRPr lang="ru-RU" sz="1200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76" y="4525743"/>
            <a:ext cx="1403648" cy="130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17" y="5080347"/>
            <a:ext cx="2736303" cy="161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19872" y="464614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Оздоровительный комплекс (сауна, бассейн)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5141488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ТК\Desktop\САЙТ\САЙТ\фото 21 гимназии\DSCN3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1" y="980728"/>
            <a:ext cx="3633679" cy="223224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ТК\Desktop\САЙТ\САЙТ\фото 21 гимназии\DSCN38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51" y="908720"/>
            <a:ext cx="4817395" cy="2630101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ТК\Desktop\САЙТ\САЙТ\фото 21 гимназии\DSCN38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5"/>
            <a:ext cx="3633679" cy="246880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68750" y="391317"/>
            <a:ext cx="5404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Открытые спортивные площадки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3503551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Для любителей активного корпоративного </a:t>
            </a:r>
            <a:r>
              <a:rPr lang="ru-RU" sz="1400" dirty="0" smtClean="0">
                <a:solidFill>
                  <a:srgbClr val="002060"/>
                </a:solidFill>
              </a:rPr>
              <a:t>отдыха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ГАУ ТО «ДЭССО» </a:t>
            </a:r>
            <a:r>
              <a:rPr lang="ru-RU" sz="1400" dirty="0">
                <a:solidFill>
                  <a:srgbClr val="002060"/>
                </a:solidFill>
              </a:rPr>
              <a:t>предлагает 3 организованные открытые спортивные площадки с </a:t>
            </a:r>
            <a:r>
              <a:rPr lang="ru-RU" sz="1400" dirty="0" smtClean="0">
                <a:solidFill>
                  <a:srgbClr val="002060"/>
                </a:solidFill>
              </a:rPr>
              <a:t>искусственным покрытием: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 smtClean="0">
                <a:solidFill>
                  <a:srgbClr val="002060"/>
                </a:solidFill>
              </a:rPr>
              <a:t>две </a:t>
            </a:r>
            <a:r>
              <a:rPr lang="ru-RU" sz="1400" dirty="0">
                <a:solidFill>
                  <a:srgbClr val="002060"/>
                </a:solidFill>
              </a:rPr>
              <a:t>для игры в мини-футбол размером </a:t>
            </a:r>
            <a:r>
              <a:rPr lang="ru-RU" sz="1400" dirty="0" smtClean="0">
                <a:solidFill>
                  <a:srgbClr val="002060"/>
                </a:solidFill>
              </a:rPr>
              <a:t>40*20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 smtClean="0">
                <a:solidFill>
                  <a:srgbClr val="002060"/>
                </a:solidFill>
              </a:rPr>
              <a:t>одна </a:t>
            </a:r>
            <a:r>
              <a:rPr lang="ru-RU" sz="1400" dirty="0">
                <a:solidFill>
                  <a:srgbClr val="002060"/>
                </a:solidFill>
              </a:rPr>
              <a:t>для большого тенниса размером 32*16. </a:t>
            </a:r>
            <a:endParaRPr lang="ru-RU" sz="1400" dirty="0" smtClean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endParaRPr lang="ru-RU" sz="1400" b="1" i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Открытые </a:t>
            </a:r>
            <a:r>
              <a:rPr lang="ru-RU" sz="1400" b="1" i="1" dirty="0">
                <a:solidFill>
                  <a:srgbClr val="002060"/>
                </a:solidFill>
              </a:rPr>
              <a:t>спортивные площадки работают круглый год (в зимнее время спортплощадки очищают от снега) в следующем режиме: </a:t>
            </a:r>
          </a:p>
          <a:p>
            <a:pPr algn="r"/>
            <a:r>
              <a:rPr lang="ru-RU" sz="1400" b="1" i="1" dirty="0">
                <a:solidFill>
                  <a:srgbClr val="002060"/>
                </a:solidFill>
              </a:rPr>
              <a:t>в будни с 18-00 до 23-00 ч.</a:t>
            </a:r>
          </a:p>
          <a:p>
            <a:pPr algn="r"/>
            <a:r>
              <a:rPr lang="ru-RU" sz="1400" b="1" i="1" dirty="0">
                <a:solidFill>
                  <a:srgbClr val="002060"/>
                </a:solidFill>
              </a:rPr>
              <a:t>в выходные с 9-00 до 23-00 ч.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321741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Адрес: </a:t>
            </a:r>
            <a:r>
              <a:rPr lang="ru-RU" sz="1400" dirty="0" err="1" smtClean="0"/>
              <a:t>г.Тюмень</a:t>
            </a:r>
            <a:r>
              <a:rPr lang="ru-RU" sz="1400" dirty="0" smtClean="0"/>
              <a:t>, </a:t>
            </a:r>
            <a:r>
              <a:rPr lang="ru-RU" sz="1400" dirty="0" err="1" smtClean="0"/>
              <a:t>ул.Орджоникидзе</a:t>
            </a:r>
            <a:r>
              <a:rPr lang="ru-RU" sz="1400" dirty="0" smtClean="0"/>
              <a:t>, 49, стр.1</a:t>
            </a:r>
          </a:p>
          <a:p>
            <a:r>
              <a:rPr lang="ru-RU" sz="1400" dirty="0" smtClean="0"/>
              <a:t>Телефон: 8-922-487-5291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997314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Тренажерный зал Павильон-раздевальни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 </a:t>
            </a:r>
            <a:r>
              <a:rPr lang="ru-RU" sz="2800" dirty="0"/>
              <a:t>гимназии №</a:t>
            </a:r>
            <a:r>
              <a:rPr lang="ru-RU" sz="2800" dirty="0" smtClean="0"/>
              <a:t>21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5502" y="134076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Тренажерный </a:t>
            </a:r>
            <a:r>
              <a:rPr lang="ru-RU" dirty="0"/>
              <a:t>зал включает в себя две зоны:</a:t>
            </a:r>
          </a:p>
          <a:p>
            <a:r>
              <a:rPr lang="ru-RU" dirty="0" smtClean="0"/>
              <a:t>    Зону </a:t>
            </a:r>
            <a:r>
              <a:rPr lang="ru-RU" dirty="0"/>
              <a:t>силовых тренажеров и свободных весов и зону </a:t>
            </a:r>
            <a:r>
              <a:rPr lang="ru-RU" dirty="0" err="1" smtClean="0"/>
              <a:t>кардио</a:t>
            </a:r>
            <a:r>
              <a:rPr lang="ru-RU" dirty="0" smtClean="0"/>
              <a:t>-тренажеров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2" y="2276872"/>
            <a:ext cx="25177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664296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31" y="2276872"/>
            <a:ext cx="25908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8055" y="4221088"/>
            <a:ext cx="39739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Задача тренажерного зала </a:t>
            </a:r>
            <a:r>
              <a:rPr lang="ru-RU" dirty="0"/>
              <a:t>— </a:t>
            </a:r>
            <a:r>
              <a:rPr lang="ru-RU" sz="1600" dirty="0" smtClean="0"/>
              <a:t>удовлетворение </a:t>
            </a:r>
            <a:r>
              <a:rPr lang="ru-RU" sz="1600" dirty="0"/>
              <a:t>потребностей населения в области физической культуры и спорта, организация активного отдыха детей, подростков и взрослого населения в свободное время. Предусмотрена система </a:t>
            </a:r>
            <a:r>
              <a:rPr lang="ru-RU" sz="1600" dirty="0">
                <a:solidFill>
                  <a:srgbClr val="C00000"/>
                </a:solidFill>
              </a:rPr>
              <a:t>персональных тренировок</a:t>
            </a:r>
            <a:r>
              <a:rPr lang="ru-RU" sz="1600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2870" y="4682752"/>
            <a:ext cx="3543592" cy="160043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Адрес</a:t>
            </a:r>
            <a:r>
              <a:rPr lang="ru-RU" sz="1400" dirty="0"/>
              <a:t>: </a:t>
            </a:r>
            <a:r>
              <a:rPr lang="ru-RU" sz="1400" dirty="0" err="1"/>
              <a:t>г.Тюмень</a:t>
            </a:r>
            <a:r>
              <a:rPr lang="ru-RU" sz="1400" dirty="0"/>
              <a:t>, </a:t>
            </a:r>
            <a:r>
              <a:rPr lang="ru-RU" sz="1400" dirty="0" err="1" smtClean="0"/>
              <a:t>ул.Орджоникидзе</a:t>
            </a:r>
            <a:r>
              <a:rPr lang="ru-RU" sz="1400" dirty="0" smtClean="0"/>
              <a:t>, 49/1</a:t>
            </a:r>
          </a:p>
          <a:p>
            <a:endParaRPr lang="ru-RU" sz="1400" dirty="0" smtClean="0"/>
          </a:p>
          <a:p>
            <a:r>
              <a:rPr lang="ru-RU" sz="1400" dirty="0" smtClean="0"/>
              <a:t>Телефон </a:t>
            </a:r>
            <a:r>
              <a:rPr lang="ru-RU" sz="1400" dirty="0"/>
              <a:t>администратора: </a:t>
            </a:r>
            <a:endParaRPr lang="ru-RU" sz="1400" dirty="0" smtClean="0"/>
          </a:p>
          <a:p>
            <a:r>
              <a:rPr lang="ru-RU" sz="1400" dirty="0" smtClean="0"/>
              <a:t>(</a:t>
            </a:r>
            <a:r>
              <a:rPr lang="ru-RU" sz="1400" dirty="0"/>
              <a:t>3452) </a:t>
            </a:r>
            <a:r>
              <a:rPr lang="ru-RU" sz="1400" dirty="0" smtClean="0"/>
              <a:t>217 955</a:t>
            </a:r>
          </a:p>
          <a:p>
            <a:endParaRPr lang="ru-RU" sz="1400" dirty="0"/>
          </a:p>
          <a:p>
            <a:r>
              <a:rPr lang="ru-RU" sz="1400" dirty="0" smtClean="0"/>
              <a:t>Режим </a:t>
            </a:r>
            <a:r>
              <a:rPr lang="ru-RU" sz="1400" dirty="0"/>
              <a:t>работы: </a:t>
            </a:r>
            <a:r>
              <a:rPr lang="ru-RU" sz="1400" dirty="0" smtClean="0"/>
              <a:t>будни       09.00-21.00</a:t>
            </a:r>
          </a:p>
          <a:p>
            <a:r>
              <a:rPr lang="ru-RU" sz="1400" dirty="0" smtClean="0"/>
              <a:t>            Выходные дни      10.00-18.00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44407921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Количество спортивных и физкультурных мероприятий, проведенных на объектах спорта </a:t>
            </a:r>
            <a:r>
              <a:rPr lang="ru-RU" sz="2000" dirty="0" err="1" smtClean="0"/>
              <a:t>гау</a:t>
            </a:r>
            <a:r>
              <a:rPr lang="ru-RU" sz="2000" dirty="0" smtClean="0"/>
              <a:t> ТО «</a:t>
            </a:r>
            <a:r>
              <a:rPr lang="ru-RU" sz="2000" dirty="0" err="1" smtClean="0"/>
              <a:t>Дэссо</a:t>
            </a:r>
            <a:r>
              <a:rPr lang="ru-RU" sz="2000" dirty="0" smtClean="0"/>
              <a:t>» в 2016 г.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61116635"/>
              </p:ext>
            </p:extLst>
          </p:nvPr>
        </p:nvGraphicFramePr>
        <p:xfrm>
          <a:off x="1403648" y="1124744"/>
          <a:ext cx="70567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10017114"/>
              </p:ext>
            </p:extLst>
          </p:nvPr>
        </p:nvGraphicFramePr>
        <p:xfrm>
          <a:off x="4994163" y="4364602"/>
          <a:ext cx="388843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4572000" y="3446727"/>
            <a:ext cx="1296144" cy="864096"/>
          </a:xfrm>
          <a:prstGeom prst="straightConnector1">
            <a:avLst/>
          </a:prstGeom>
          <a:ln w="857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36196">
            <a:off x="4682048" y="3507641"/>
            <a:ext cx="1407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том числе:</a:t>
            </a:r>
            <a:endParaRPr lang="ru-RU" sz="14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16647671"/>
              </p:ext>
            </p:extLst>
          </p:nvPr>
        </p:nvGraphicFramePr>
        <p:xfrm>
          <a:off x="323528" y="4364602"/>
          <a:ext cx="3696072" cy="165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0005">
            <a:off x="971600" y="3248801"/>
            <a:ext cx="17002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36320">
            <a:off x="1428689" y="3004197"/>
            <a:ext cx="13843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40661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33375"/>
            <a:ext cx="8496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потребителей, воспользовавшихся услугами учреждения в рамках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государственного задания и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платных услуг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298781"/>
              </p:ext>
            </p:extLst>
          </p:nvPr>
        </p:nvGraphicFramePr>
        <p:xfrm>
          <a:off x="323850" y="2276475"/>
          <a:ext cx="4489450" cy="40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Лист" r:id="rId4" imgW="4488097" imgH="3505248" progId="Excel.Sheet.8">
                  <p:embed/>
                </p:oleObj>
              </mc:Choice>
              <mc:Fallback>
                <p:oleObj name="Лист" r:id="rId4" imgW="4488097" imgH="350524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276475"/>
                        <a:ext cx="4489450" cy="4005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971600" y="1192712"/>
            <a:ext cx="36002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Общее количество потребителей, воспользовавшихся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услугами учреждения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(чел. в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год)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908562"/>
              </p:ext>
            </p:extLst>
          </p:nvPr>
        </p:nvGraphicFramePr>
        <p:xfrm>
          <a:off x="4716463" y="2276475"/>
          <a:ext cx="4491037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Лист" r:id="rId6" imgW="4488097" imgH="3322296" progId="Excel.Sheet.8">
                  <p:embed/>
                </p:oleObj>
              </mc:Choice>
              <mc:Fallback>
                <p:oleObj name="Лист" r:id="rId6" imgW="4488097" imgH="332229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276475"/>
                        <a:ext cx="4491037" cy="3978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5868144" y="1186045"/>
            <a:ext cx="26638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Загруженность, часов в год</a:t>
            </a:r>
          </a:p>
        </p:txBody>
      </p:sp>
    </p:spTree>
    <p:extLst>
      <p:ext uri="{BB962C8B-B14F-4D97-AF65-F5344CB8AC3E}">
        <p14:creationId xmlns:p14="http://schemas.microsoft.com/office/powerpoint/2010/main" val="1522530925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92204"/>
              </p:ext>
            </p:extLst>
          </p:nvPr>
        </p:nvGraphicFramePr>
        <p:xfrm>
          <a:off x="395536" y="513127"/>
          <a:ext cx="8512175" cy="5787792"/>
        </p:xfrm>
        <a:graphic>
          <a:graphicData uri="http://schemas.openxmlformats.org/drawingml/2006/table">
            <a:tbl>
              <a:tblPr/>
              <a:tblGrid>
                <a:gridCol w="3038475"/>
                <a:gridCol w="5473700"/>
              </a:tblGrid>
              <a:tr h="657733"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Юридический и фактический адрес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625000, г. Тюмень, ул. Орджоникидзе, 60</a:t>
                      </a: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</a:tr>
              <a:tr h="657733"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телефона/факса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</a:t>
                      </a: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(3452) 46-31-86</a:t>
                      </a: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</a:tr>
              <a:tr h="657733"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hlinkClick r:id="rId3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sk-centr</a:t>
                      </a: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72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@inbox.ru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</a:tr>
              <a:tr h="657733"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в сети Интернет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www.</a:t>
                      </a: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центральный72.рф</a:t>
                      </a: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</a:tr>
              <a:tr h="665468"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Руководство</a:t>
                      </a: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latinLnBrk="0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                                        Крылов Станислав Юрьевич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                   Антонюк Галина Викторовна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e-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sk-centr-buh@inbox.ru                                    </a:t>
                      </a: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</a:tr>
              <a:tr h="137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Юрисконсульт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инженер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Инспектор по кадрам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 газового хозяйства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 по охране труда  </a:t>
                      </a: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Ровкина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Татьяна Дмитриевна, (3452) 25-70-74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Гусев Александр Николаевич, 690-220, e-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gusev2221@yandex.ru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Попова Елена Николаевна, 46-31-86, e-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sk-centr-ok@yandex.ru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Тышкевич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Константин Иосифович, 46-98-77,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kos-sk-centr@yandex.ru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Одношивкин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Константин Михайлович, 690-220</a:t>
                      </a: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</a:tr>
              <a:tr h="927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спортивного сооружения Легкоатлетический манеж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Начальник спортивного сооружения СОК «Здоровье»</a:t>
                      </a: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Аввакумов Андрей Юрьевич,   (3452) 690-220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Токарев Денис Александрович, (3452) 25-57-48</a:t>
                      </a:r>
                    </a:p>
                  </a:txBody>
                  <a:tcPr marL="39584" marR="395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EFF">
                        <a:alpha val="71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55776" y="14379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3810977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-1" y="980728"/>
            <a:ext cx="9324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76672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Государственное автономное учреждение Тюменской области </a:t>
            </a:r>
            <a:r>
              <a:rPr lang="ru-RU" sz="2400" b="1" dirty="0" smtClean="0">
                <a:solidFill>
                  <a:srgbClr val="FF0000"/>
                </a:solidFill>
              </a:rPr>
              <a:t>«Дирекция эксплуатации и содержания спортивных объектов»</a:t>
            </a:r>
            <a:r>
              <a:rPr lang="ru-RU" sz="2400" b="1" dirty="0" smtClean="0"/>
              <a:t> </a:t>
            </a:r>
          </a:p>
          <a:p>
            <a:pPr algn="ctr"/>
            <a:endParaRPr lang="ru-RU" b="1" dirty="0" smtClean="0"/>
          </a:p>
          <a:p>
            <a:r>
              <a:rPr lang="ru-RU" dirty="0" smtClean="0">
                <a:latin typeface="Times New Roman"/>
                <a:cs typeface="Times New Roman"/>
              </a:rPr>
              <a:t>      › </a:t>
            </a:r>
            <a:r>
              <a:rPr lang="ru-RU" dirty="0" smtClean="0"/>
              <a:t> создано </a:t>
            </a:r>
            <a:r>
              <a:rPr lang="ru-RU" dirty="0"/>
              <a:t>распоряжением Правительства Тюменской области от 26 ноября 2007 года №1260-рп «О создании автономного учреждения Тюменской области «Спортивный комплекс «Центральный» в соответствии с Гражданским кодексом РФ, Федеральным законом от 03.11.2006 № 174-ФЗ «Об автономных учреждениях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        › </a:t>
            </a:r>
            <a:r>
              <a:rPr lang="ru-RU" dirty="0" smtClean="0"/>
              <a:t> переименовано </a:t>
            </a:r>
            <a:r>
              <a:rPr lang="ru-RU" dirty="0"/>
              <a:t>Приказом Департамента по спорту и молодежной политике Тюменской области №225 от 16 декабря 2008 года в Государственное автономное учреждение Тюменской области «Спортивный комплекс «Центральный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        › переименовано Распоряжением Правительства Тюменской области от 25.01.2016г №48-рп в Государственное автономное учреждение Тюменской области «Дирекция эксплуатации и содержания спортивных объектов»</a:t>
            </a: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        › </a:t>
            </a:r>
            <a:r>
              <a:rPr lang="ru-RU" dirty="0"/>
              <a:t> создано в целях осуществления предусмотренных законодательством Российской Федерации полномочий органов государственной власти Тюменской области в сфере физической культуры и </a:t>
            </a:r>
            <a:r>
              <a:rPr lang="ru-RU" dirty="0" smtClean="0"/>
              <a:t>спорта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452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61" y="294792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Цель деятельности: </a:t>
            </a:r>
          </a:p>
          <a:p>
            <a:endParaRPr lang="ru-RU" dirty="0">
              <a:solidFill>
                <a:prstClr val="white"/>
              </a:solidFill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1" y="936883"/>
            <a:ext cx="7239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Обеспечение доступа к </a:t>
            </a:r>
            <a:r>
              <a:rPr lang="ru-RU" sz="2000" dirty="0">
                <a:solidFill>
                  <a:prstClr val="black"/>
                </a:solidFill>
              </a:rPr>
              <a:t>объектам спорта </a:t>
            </a:r>
            <a:endParaRPr lang="ru-RU" sz="2000" dirty="0" smtClean="0">
              <a:solidFill>
                <a:prstClr val="black"/>
              </a:solidFill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для </a:t>
            </a:r>
            <a:r>
              <a:rPr lang="ru-RU" sz="2000" dirty="0">
                <a:solidFill>
                  <a:prstClr val="black"/>
                </a:solidFill>
              </a:rPr>
              <a:t>занятий массовой физической культурой и спортом, повышение уровня физического развития, общей физической подготовки</a:t>
            </a:r>
          </a:p>
          <a:p>
            <a:pPr algn="ctr"/>
            <a:endParaRPr lang="ru-RU" sz="2000" dirty="0" smtClean="0">
              <a:solidFill>
                <a:prstClr val="black"/>
              </a:solidFill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 </a:t>
            </a:r>
            <a:endParaRPr lang="ru-RU" sz="2000" u="sng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50" y="3352800"/>
            <a:ext cx="3246013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Создание </a:t>
            </a:r>
            <a:r>
              <a:rPr lang="ru-RU" sz="2000" dirty="0">
                <a:solidFill>
                  <a:srgbClr val="C00000"/>
                </a:solidFill>
              </a:rPr>
              <a:t>условий для организации и проведения  тренировочных занятий,   физкультурных мероприятий и спортивных мероприятий по различным видам </a:t>
            </a:r>
            <a:r>
              <a:rPr lang="ru-RU" sz="2000" dirty="0" smtClean="0">
                <a:solidFill>
                  <a:srgbClr val="C00000"/>
                </a:solidFill>
              </a:rPr>
              <a:t>спорта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3050" y="3086154"/>
            <a:ext cx="3619500" cy="9848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Обеспечение деятельности объектов спорта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765881" y="2521538"/>
            <a:ext cx="1066800" cy="796679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48400" y="2406101"/>
            <a:ext cx="990600" cy="82840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290261">
            <a:off x="1360371" y="245631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F6FC6">
                    <a:lumMod val="75000"/>
                  </a:srgbClr>
                </a:solidFill>
              </a:rPr>
              <a:t>Задача 1</a:t>
            </a:r>
            <a:endParaRPr lang="ru-RU" b="1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348637">
            <a:off x="6414103" y="2456314"/>
            <a:ext cx="118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F6FC6">
                    <a:lumMod val="75000"/>
                  </a:srgbClr>
                </a:solidFill>
              </a:rPr>
              <a:t>Задача 3</a:t>
            </a:r>
            <a:endParaRPr lang="ru-RU" b="1" dirty="0">
              <a:solidFill>
                <a:srgbClr val="0F6FC6">
                  <a:lumMod val="75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2375" y="4590365"/>
            <a:ext cx="4467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Сохранение и развитие материально- технической  базы  объектов спорта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032">
            <a:off x="3697130" y="2721480"/>
            <a:ext cx="1883754" cy="163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2148">
            <a:off x="4186358" y="2836863"/>
            <a:ext cx="12922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623178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936104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005805" cy="1512168"/>
          </a:xfrm>
          <a:prstGeom prst="rect">
            <a:avLst/>
          </a:prstGeom>
          <a:solidFill>
            <a:srgbClr val="92D050"/>
          </a:solidFill>
          <a:effectLst>
            <a:outerShdw blurRad="5207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Тюменской области «Дирекция эксплуатации и содержания спортивных объектов» обеспечивает  деятельность следующих объектов спорта: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08920"/>
            <a:ext cx="2016224" cy="3384376"/>
          </a:xfrm>
          <a:prstGeom prst="rect">
            <a:avLst/>
          </a:prstGeom>
          <a:gradFill>
            <a:gsLst>
              <a:gs pos="3900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Спортивный комплекс «Центральный»</a:t>
            </a:r>
          </a:p>
          <a:p>
            <a:pPr algn="ctr"/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.Тюмень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ул.Орджоникидзе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2694936"/>
            <a:ext cx="2088232" cy="3384376"/>
          </a:xfrm>
          <a:prstGeom prst="rect">
            <a:avLst/>
          </a:prstGeom>
          <a:gradFill>
            <a:gsLst>
              <a:gs pos="3200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Легкоатлетический манеж</a:t>
            </a:r>
          </a:p>
          <a:p>
            <a:pPr algn="ctr"/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г.Тюмень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ул. Луначарского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694936"/>
            <a:ext cx="2016224" cy="3384376"/>
          </a:xfrm>
          <a:prstGeom prst="rect">
            <a:avLst/>
          </a:prstGeom>
          <a:gradFill>
            <a:gsLst>
              <a:gs pos="3200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Спортивно- оздоровительный комплекс «Здоровье»</a:t>
            </a:r>
          </a:p>
          <a:p>
            <a:pPr algn="ctr"/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.Тюмень 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 Газовиков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2694936"/>
            <a:ext cx="2016224" cy="3384376"/>
          </a:xfrm>
          <a:prstGeom prst="rect">
            <a:avLst/>
          </a:prstGeom>
          <a:gradFill>
            <a:gsLst>
              <a:gs pos="3200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Открытые спортивные площадки</a:t>
            </a:r>
          </a:p>
          <a:p>
            <a:pPr algn="ctr"/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.Тюмень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ул.Орджоникидзе 49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>
            <a:off x="4470447" y="1988840"/>
            <a:ext cx="3341913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5" idx="0"/>
          </p:cNvCxnSpPr>
          <p:nvPr/>
        </p:nvCxnSpPr>
        <p:spPr>
          <a:xfrm flipH="1">
            <a:off x="1187624" y="1988840"/>
            <a:ext cx="3282823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6" idx="0"/>
          </p:cNvCxnSpPr>
          <p:nvPr/>
        </p:nvCxnSpPr>
        <p:spPr>
          <a:xfrm flipH="1">
            <a:off x="3527884" y="1988840"/>
            <a:ext cx="942563" cy="706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  <a:endCxn id="7" idx="0"/>
          </p:cNvCxnSpPr>
          <p:nvPr/>
        </p:nvCxnSpPr>
        <p:spPr>
          <a:xfrm>
            <a:off x="4470447" y="1988840"/>
            <a:ext cx="1325689" cy="706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4995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ОТК\Desktop\Главный вхо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391"/>
            <a:ext cx="5004048" cy="3600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Спортивный комплекс «Центральный»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3861048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Телефон : </a:t>
            </a:r>
            <a:r>
              <a:rPr lang="ru-RU" sz="1600" i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(3452) 46-31-86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Адрес: </a:t>
            </a:r>
            <a:r>
              <a:rPr lang="ru-RU" sz="1600" i="1" dirty="0" err="1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г.Тюмень</a:t>
            </a:r>
            <a:r>
              <a:rPr lang="ru-RU" sz="1600" i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ул.Орджоникидзе</a:t>
            </a:r>
            <a:r>
              <a:rPr lang="ru-RU" sz="1600" i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600" i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60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centr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72@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inbox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1600" i="1" dirty="0" smtClean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Режим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работы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ежедневно</a:t>
            </a:r>
            <a:r>
              <a:rPr lang="ru-RU" sz="1600" i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ru-RU" sz="1600" i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8.00-23.00</a:t>
            </a:r>
          </a:p>
          <a:p>
            <a:endParaRPr lang="ru-RU" sz="1600" b="1" dirty="0" smtClean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Услуги:</a:t>
            </a:r>
          </a:p>
          <a:p>
            <a:r>
              <a:rPr lang="ru-RU" sz="1600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Мини-футбол                            Волейбол                        Настольный теннис</a:t>
            </a:r>
          </a:p>
          <a:p>
            <a:endParaRPr lang="ru-RU" sz="1600" dirty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● Проведение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спортивно -массовых мероприятий (соревнования, спартакиады, турниры)</a:t>
            </a:r>
          </a:p>
          <a:p>
            <a:r>
              <a:rPr lang="ru-RU" sz="1600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● Проведение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культурно-зрелищных мероприятий  (концерты) </a:t>
            </a:r>
          </a:p>
          <a:p>
            <a:r>
              <a:rPr lang="ru-RU" sz="1600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●Восстановительно-оздоровительный комплекс (сауна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бассейн,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акваэробика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ru-RU" sz="1600" dirty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70512" y="1080899"/>
            <a:ext cx="3993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      </a:t>
            </a:r>
            <a:r>
              <a:rPr lang="ru-RU" sz="1400" b="1" dirty="0" smtClean="0">
                <a:solidFill>
                  <a:srgbClr val="FF0000"/>
                </a:solidFill>
              </a:rPr>
              <a:t>Это </a:t>
            </a:r>
            <a:r>
              <a:rPr lang="ru-RU" sz="1400" b="1" dirty="0">
                <a:solidFill>
                  <a:srgbClr val="FF0000"/>
                </a:solidFill>
              </a:rPr>
              <a:t>современный спортивный комплекс европейского уровня, имеющий технические, инфраструктурные и организационные возможности для проведения соревнований самого высокого уровня. </a:t>
            </a:r>
          </a:p>
          <a:p>
            <a:pPr algn="just"/>
            <a:endParaRPr lang="ru-RU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     Спортивный </a:t>
            </a:r>
            <a:r>
              <a:rPr lang="ru-RU" sz="1400" b="1" dirty="0">
                <a:solidFill>
                  <a:srgbClr val="FF0000"/>
                </a:solidFill>
              </a:rPr>
              <a:t>комплекс «Центральный» </a:t>
            </a:r>
            <a:r>
              <a:rPr lang="ru-RU" sz="1400" b="1" dirty="0" smtClean="0">
                <a:solidFill>
                  <a:srgbClr val="FF0000"/>
                </a:solidFill>
              </a:rPr>
              <a:t>соответствует требованиям </a:t>
            </a:r>
            <a:r>
              <a:rPr lang="ru-RU" sz="1400" b="1" dirty="0">
                <a:solidFill>
                  <a:srgbClr val="FF0000"/>
                </a:solidFill>
              </a:rPr>
              <a:t>ГОСТ Р 52025-2003 "Услуги физкультурно-оздоровительные и спортивные.  Требования безопасности </a:t>
            </a:r>
            <a:r>
              <a:rPr lang="ru-RU" sz="1400" b="1" dirty="0" smtClean="0">
                <a:solidFill>
                  <a:srgbClr val="FF0000"/>
                </a:solidFill>
              </a:rPr>
              <a:t>потребителей». Сведения об объекте спорта </a:t>
            </a:r>
            <a:r>
              <a:rPr lang="ru-RU" sz="1400" b="1" dirty="0">
                <a:solidFill>
                  <a:srgbClr val="FF0000"/>
                </a:solidFill>
              </a:rPr>
              <a:t>внесены во Всероссийский реестр объектов спорта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5" y="5355117"/>
            <a:ext cx="407028" cy="3038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62" y="5355117"/>
            <a:ext cx="312200" cy="3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93" y="5311627"/>
            <a:ext cx="360040" cy="35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387239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15" y="-62795"/>
            <a:ext cx="29210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7" y="228600"/>
            <a:ext cx="2901950" cy="19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" y="2492897"/>
            <a:ext cx="2666999" cy="21414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6" y="2941895"/>
            <a:ext cx="35845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15541" y="2755631"/>
            <a:ext cx="2901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утренние и дневные часы </a:t>
            </a:r>
            <a:r>
              <a:rPr lang="ru-RU" sz="1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проходят занятия </a:t>
            </a:r>
            <a:r>
              <a:rPr lang="ru-RU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профессиональных </a:t>
            </a:r>
            <a:r>
              <a:rPr lang="ru-RU" sz="1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</a:t>
            </a:r>
          </a:p>
          <a:p>
            <a:r>
              <a:rPr lang="ru-RU" sz="1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детско-юношеских спортивных школ.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7527" y="1925334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Спорткомплекс является домашней ареной мини-футбольного клуба «Тюмень».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78" y="228600"/>
            <a:ext cx="2542733" cy="167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9239" y="4293831"/>
            <a:ext cx="34263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зале тренируются учащиеся ДЮСШ по мини-футболу</a:t>
            </a:r>
            <a:r>
              <a:rPr lang="ru-RU" sz="1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</a:t>
            </a:r>
            <a:r>
              <a:rPr lang="ru-RU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специализированной ДЮСШ олимпийского резерва по настольному теннису. </a:t>
            </a:r>
            <a:endParaRPr lang="ru-RU" sz="1600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sz="1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19.00 часов в зале проходят тренировочные занятия корпоративных клиентов по разным видам спорта.</a:t>
            </a:r>
          </a:p>
        </p:txBody>
      </p:sp>
      <p:pic>
        <p:nvPicPr>
          <p:cNvPr id="4098" name="Picture 2" descr="C:\Users\ОТК\Desktop\для мини-сайта\Для центрального\Фото СК Центральный\Спортплощадка для волейбол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" y="4669014"/>
            <a:ext cx="2672768" cy="18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ТК\Desktop\для мини-сайта\Для центрального\Фото СК Центральный\Спортивный зал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831"/>
            <a:ext cx="2947119" cy="24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94546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51648" cy="851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«Центральный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принимает главные спортивные мероприятия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ОТК\Desktop\240_c53f935358a0d6b046692eaa066c9e8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82239"/>
            <a:ext cx="3240360" cy="20036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078" y="5301208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Здесь </a:t>
            </a:r>
            <a:r>
              <a:rPr lang="ru-RU" sz="1600" dirty="0">
                <a:solidFill>
                  <a:srgbClr val="C00000"/>
                </a:solidFill>
              </a:rPr>
              <a:t>проходили: Чемпионат мира по спортивным танцам среди коллективов «</a:t>
            </a:r>
            <a:r>
              <a:rPr lang="ru-RU" sz="1600" dirty="0" err="1">
                <a:solidFill>
                  <a:srgbClr val="C00000"/>
                </a:solidFill>
              </a:rPr>
              <a:t>формейшн</a:t>
            </a:r>
            <a:r>
              <a:rPr lang="ru-RU" sz="1600" dirty="0">
                <a:solidFill>
                  <a:srgbClr val="C00000"/>
                </a:solidFill>
              </a:rPr>
              <a:t>», Международные соревнования по каратэ (каратэ-1 премьер-лига), 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Детский </a:t>
            </a:r>
            <a:r>
              <a:rPr lang="ru-RU" sz="1600" dirty="0">
                <a:solidFill>
                  <a:srgbClr val="C00000"/>
                </a:solidFill>
              </a:rPr>
              <a:t>теннисный турнир на кубок Тарпищева</a:t>
            </a:r>
            <a:r>
              <a:rPr lang="ru-RU" sz="1600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Чемпионат </a:t>
            </a:r>
            <a:r>
              <a:rPr lang="ru-RU" sz="1600" dirty="0">
                <a:solidFill>
                  <a:srgbClr val="C00000"/>
                </a:solidFill>
              </a:rPr>
              <a:t>Европы по бодибилдингу</a:t>
            </a:r>
            <a:r>
              <a:rPr lang="ru-RU" sz="1600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Международный турнир по греко-римской борьбе на приз </a:t>
            </a:r>
            <a:r>
              <a:rPr lang="ru-RU" sz="1600" dirty="0" err="1">
                <a:solidFill>
                  <a:srgbClr val="C00000"/>
                </a:solidFill>
              </a:rPr>
              <a:t>И.М.Поддубного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47405"/>
            <a:ext cx="3222104" cy="200367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54768"/>
            <a:ext cx="3113673" cy="22022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34" y="1184874"/>
            <a:ext cx="3384376" cy="22022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357750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ТК\Desktop\Фото СК\Новая папка (3)\ЛАМ\IMG_96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" y="404664"/>
            <a:ext cx="8992425" cy="38164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3326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Легкоатлетический манеж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4005064"/>
            <a:ext cx="619268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C00000"/>
                </a:solidFill>
              </a:rPr>
              <a:t>               </a:t>
            </a:r>
            <a:r>
              <a:rPr lang="ru-RU" sz="1300" b="1" dirty="0" smtClean="0">
                <a:solidFill>
                  <a:srgbClr val="C00000"/>
                </a:solidFill>
              </a:rPr>
              <a:t>Это </a:t>
            </a:r>
            <a:r>
              <a:rPr lang="ru-RU" sz="1300" b="1" dirty="0">
                <a:solidFill>
                  <a:srgbClr val="C00000"/>
                </a:solidFill>
              </a:rPr>
              <a:t>современный спортивный центр, </a:t>
            </a:r>
            <a:r>
              <a:rPr lang="ru-RU" sz="1300" b="1" dirty="0" smtClean="0">
                <a:solidFill>
                  <a:srgbClr val="C00000"/>
                </a:solidFill>
              </a:rPr>
              <a:t>вмещающий до 150 человек одновременно.  </a:t>
            </a:r>
          </a:p>
          <a:p>
            <a:pPr algn="just"/>
            <a:r>
              <a:rPr lang="ru-RU" sz="1300" b="1" dirty="0" smtClean="0">
                <a:solidFill>
                  <a:srgbClr val="C00000"/>
                </a:solidFill>
              </a:rPr>
              <a:t>        Легкоатлетический манеж соответствует мировым стандартам и позволяет </a:t>
            </a:r>
            <a:r>
              <a:rPr lang="ru-RU" sz="1300" b="1" dirty="0">
                <a:solidFill>
                  <a:srgbClr val="C00000"/>
                </a:solidFill>
              </a:rPr>
              <a:t>проводить как тренировки, так и соревнования по всем видам зимней легкоатлетической программы. </a:t>
            </a:r>
            <a:r>
              <a:rPr lang="ru-RU" sz="1300" b="1" dirty="0" smtClean="0">
                <a:solidFill>
                  <a:srgbClr val="C00000"/>
                </a:solidFill>
              </a:rPr>
              <a:t>Это </a:t>
            </a:r>
            <a:r>
              <a:rPr lang="ru-RU" sz="1300" b="1" u="sng" dirty="0">
                <a:solidFill>
                  <a:srgbClr val="C00000"/>
                </a:solidFill>
              </a:rPr>
              <a:t>беговые дисциплины, спортивная ходьба, бег с барьерами, бег с препятствиями, прыжки с шестом, прыжки в высоту, тройной прыжок, прыжок в длину, толкание ядра. </a:t>
            </a:r>
            <a:endParaRPr lang="ru-RU" sz="13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ru-RU" sz="1300" b="1" dirty="0">
                <a:solidFill>
                  <a:srgbClr val="C00000"/>
                </a:solidFill>
              </a:rPr>
              <a:t> </a:t>
            </a:r>
            <a:r>
              <a:rPr lang="ru-RU" sz="1300" b="1" dirty="0" smtClean="0">
                <a:solidFill>
                  <a:srgbClr val="C00000"/>
                </a:solidFill>
              </a:rPr>
              <a:t>        Двери </a:t>
            </a:r>
            <a:r>
              <a:rPr lang="ru-RU" sz="1300" b="1" dirty="0">
                <a:solidFill>
                  <a:srgbClr val="C00000"/>
                </a:solidFill>
              </a:rPr>
              <a:t>спорткомплекса открыты и для людей с ограниченными возможностями. Уже у входа в схеме комплекса все надписи продублированы еще и по Брайлю. В здании применены современные технологии, оборудование, электроника, вентиляция, которые позволят спортсменам и в зимнее время заниматься и готовиться к соревнованиям.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2201" y="4666784"/>
            <a:ext cx="2736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Телефон: (</a:t>
            </a:r>
            <a:r>
              <a:rPr lang="ru-RU" sz="1600" b="1" dirty="0"/>
              <a:t>3452) </a:t>
            </a:r>
            <a:r>
              <a:rPr lang="ru-RU" sz="1600" b="1" dirty="0" smtClean="0"/>
              <a:t>690-220</a:t>
            </a:r>
          </a:p>
          <a:p>
            <a:pPr algn="r"/>
            <a:r>
              <a:rPr lang="ru-RU" sz="1600" b="1" dirty="0" smtClean="0"/>
              <a:t>Адрес: </a:t>
            </a:r>
            <a:r>
              <a:rPr lang="ru-RU" sz="1600" b="1" dirty="0" err="1" smtClean="0"/>
              <a:t>г.Тюмень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ул. Луначарского</a:t>
            </a:r>
            <a:r>
              <a:rPr lang="ru-RU" sz="1600" b="1" dirty="0"/>
              <a:t>, 12</a:t>
            </a:r>
          </a:p>
          <a:p>
            <a:pPr algn="r"/>
            <a:r>
              <a:rPr lang="ru-RU" sz="1600" b="1" dirty="0" smtClean="0"/>
              <a:t>Режим </a:t>
            </a:r>
            <a:r>
              <a:rPr lang="ru-RU" sz="1600" b="1" dirty="0"/>
              <a:t>работы</a:t>
            </a:r>
            <a:r>
              <a:rPr lang="ru-RU" sz="1600" b="1" dirty="0" smtClean="0"/>
              <a:t>:</a:t>
            </a:r>
          </a:p>
          <a:p>
            <a:pPr algn="r"/>
            <a:r>
              <a:rPr lang="ru-RU" sz="1600" b="1" dirty="0" smtClean="0"/>
              <a:t>ежедневно</a:t>
            </a:r>
            <a:r>
              <a:rPr lang="ru-RU" sz="1600" b="1" dirty="0"/>
              <a:t>: </a:t>
            </a:r>
            <a:r>
              <a:rPr lang="ru-RU" sz="1600" b="1" dirty="0" smtClean="0"/>
              <a:t>8.00-22.00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78877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851648" cy="648072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Инфраструктура Легкоатлетического манежа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8352928" cy="180020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Многофункциональная арена общей площадью 8000 кв. метров.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Скалодром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рассчитанный на 50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высотой 15 метров и площадью 1300 кв. метров.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Разминочная зона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Фитнес-центр «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FITNESS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(тренажерный зал, зал групповых занятий,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кардио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-зона)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Теплая парковка</a:t>
            </a:r>
          </a:p>
          <a:p>
            <a:pPr algn="l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5" y="2492896"/>
            <a:ext cx="3249793" cy="24569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48" y="2132856"/>
            <a:ext cx="3007452" cy="25197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78" y="1916833"/>
            <a:ext cx="2880319" cy="24507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03258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На базе Легкоатлетического манежа </a:t>
            </a:r>
            <a:r>
              <a:rPr lang="ru-RU" sz="1200" b="1" dirty="0" smtClean="0">
                <a:solidFill>
                  <a:srgbClr val="C00000"/>
                </a:solidFill>
              </a:rPr>
              <a:t>проходят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учебно-тренировочные  занятия по направлениям</a:t>
            </a:r>
            <a:r>
              <a:rPr lang="ru-RU" sz="1200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b="1" dirty="0" smtClean="0">
                <a:solidFill>
                  <a:srgbClr val="C00000"/>
                </a:solidFill>
              </a:rPr>
              <a:t>легкая </a:t>
            </a:r>
            <a:r>
              <a:rPr lang="ru-RU" sz="1400" b="1" dirty="0">
                <a:solidFill>
                  <a:srgbClr val="C00000"/>
                </a:solidFill>
              </a:rPr>
              <a:t>атлетика, </a:t>
            </a:r>
            <a:r>
              <a:rPr lang="ru-RU" sz="1400" b="1" dirty="0" smtClean="0">
                <a:solidFill>
                  <a:srgbClr val="C00000"/>
                </a:solidFill>
              </a:rPr>
              <a:t>триатлон, альпинизм, скалолазание, художественная гимнастика</a:t>
            </a:r>
          </a:p>
          <a:p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3888432" cy="22404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794417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2520</TotalTime>
  <Words>1332</Words>
  <Application>Microsoft Office PowerPoint</Application>
  <PresentationFormat>Экран (4:3)</PresentationFormat>
  <Paragraphs>207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Трек</vt:lpstr>
      <vt:lpstr>1_Трек</vt:lpstr>
      <vt:lpstr>Office Theme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Спортивный комплекс «Центральный» принимает главные спортивные мероприятия  </vt:lpstr>
      <vt:lpstr>Презентация PowerPoint</vt:lpstr>
      <vt:lpstr>Инфраструктура Легкоатлетического манежа:</vt:lpstr>
      <vt:lpstr>Презентация PowerPoint</vt:lpstr>
      <vt:lpstr>Презентация PowerPoint</vt:lpstr>
      <vt:lpstr>Презентация PowerPoint</vt:lpstr>
      <vt:lpstr>Презентация PowerPoint</vt:lpstr>
      <vt:lpstr>Тренажерный зал Павильон-раздевальни  при гимназии №21</vt:lpstr>
      <vt:lpstr>Количество спортивных и физкультурных мероприятий, проведенных на объектах спорта гау ТО «Дэссо» в 2016 г.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занятий спортом на базе  ГАУ ТО СК «Центральный»</dc:title>
  <dc:creator>1</dc:creator>
  <cp:lastModifiedBy>ОТК</cp:lastModifiedBy>
  <cp:revision>162</cp:revision>
  <cp:lastPrinted>2017-02-28T07:43:26Z</cp:lastPrinted>
  <dcterms:created xsi:type="dcterms:W3CDTF">2015-01-12T05:47:15Z</dcterms:created>
  <dcterms:modified xsi:type="dcterms:W3CDTF">2017-02-28T08:21:15Z</dcterms:modified>
</cp:coreProperties>
</file>